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449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22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941651"/>
    <a:srgbClr val="8EFA00"/>
    <a:srgbClr val="FF7E79"/>
    <a:srgbClr val="76D6FF"/>
    <a:srgbClr val="FF2F92"/>
    <a:srgbClr val="FFFD78"/>
    <a:srgbClr val="D883FF"/>
    <a:srgbClr val="FF93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10" autoAdjust="0"/>
    <p:restoredTop sz="96405" autoAdjust="0"/>
  </p:normalViewPr>
  <p:slideViewPr>
    <p:cSldViewPr showGuides="1">
      <p:cViewPr varScale="1">
        <p:scale>
          <a:sx n="104" d="100"/>
          <a:sy n="104" d="100"/>
        </p:scale>
        <p:origin x="216" y="7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1/27/23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1/27/23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1/27/23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28 – Clean Code – Design Patterns – Finite State Machines and State Patterns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A182-7198-D634-75FA-72AC92BC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– Let’s implement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A6094-2E69-EE4E-56F3-B42EA2E817E2}"/>
              </a:ext>
            </a:extLst>
          </p:cNvPr>
          <p:cNvSpPr txBox="1"/>
          <p:nvPr/>
        </p:nvSpPr>
        <p:spPr>
          <a:xfrm>
            <a:off x="1313699" y="3928410"/>
            <a:ext cx="1253869" cy="369332"/>
          </a:xfrm>
          <a:prstGeom prst="rect">
            <a:avLst/>
          </a:prstGeom>
          <a:solidFill>
            <a:srgbClr val="8EFA00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941651"/>
                </a:solidFill>
              </a:rPr>
              <a:t>The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B94EC-3236-0BD6-468D-352CE873C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1285524"/>
            <a:ext cx="7085340" cy="5370985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8531BC2-2602-BF96-5609-F244A66454B2}"/>
              </a:ext>
            </a:extLst>
          </p:cNvPr>
          <p:cNvSpPr/>
          <p:nvPr/>
        </p:nvSpPr>
        <p:spPr>
          <a:xfrm>
            <a:off x="2999656" y="3861048"/>
            <a:ext cx="1584176" cy="5040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39749-32FE-5CEB-B99A-95980C15887E}"/>
              </a:ext>
            </a:extLst>
          </p:cNvPr>
          <p:cNvSpPr txBox="1"/>
          <p:nvPr/>
        </p:nvSpPr>
        <p:spPr>
          <a:xfrm>
            <a:off x="1559496" y="5013176"/>
            <a:ext cx="288032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Search through all transitions before finding the correct 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71A81-9859-4017-3813-B0CB0EE7F1D8}"/>
              </a:ext>
            </a:extLst>
          </p:cNvPr>
          <p:cNvSpPr txBox="1"/>
          <p:nvPr/>
        </p:nvSpPr>
        <p:spPr>
          <a:xfrm>
            <a:off x="2611356" y="5958334"/>
            <a:ext cx="128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FF85FF"/>
                </a:solidFill>
              </a:rPr>
              <a:t>Very slow</a:t>
            </a:r>
          </a:p>
        </p:txBody>
      </p:sp>
    </p:spTree>
    <p:extLst>
      <p:ext uri="{BB962C8B-B14F-4D97-AF65-F5344CB8AC3E}">
        <p14:creationId xmlns:p14="http://schemas.microsoft.com/office/powerpoint/2010/main" val="29714949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F13F-F52A-8FC8-6B4A-5D15BC63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Pattern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F3D8F-1AEC-86B8-5AE4-B9454B0A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28800"/>
            <a:ext cx="6785144" cy="4392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78FAE0-4EAE-8E19-0070-ABE3088ABB70}"/>
              </a:ext>
            </a:extLst>
          </p:cNvPr>
          <p:cNvSpPr txBox="1"/>
          <p:nvPr/>
        </p:nvSpPr>
        <p:spPr>
          <a:xfrm>
            <a:off x="7896200" y="2060848"/>
            <a:ext cx="3168352" cy="1477328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Locked State and Unlocked State don’t hold any state so just need one of them for the length of the program…. Hmmm?</a:t>
            </a:r>
          </a:p>
        </p:txBody>
      </p:sp>
    </p:spTree>
    <p:extLst>
      <p:ext uri="{BB962C8B-B14F-4D97-AF65-F5344CB8AC3E}">
        <p14:creationId xmlns:p14="http://schemas.microsoft.com/office/powerpoint/2010/main" val="2237964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D64C-D569-EBBA-4F32-90FF3EFC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27AF9-B876-617A-EABB-5DEECE4B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268760"/>
            <a:ext cx="6311230" cy="5158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F00DE-C19B-6241-D084-6F950F4B3CC6}"/>
              </a:ext>
            </a:extLst>
          </p:cNvPr>
          <p:cNvSpPr txBox="1"/>
          <p:nvPr/>
        </p:nvSpPr>
        <p:spPr>
          <a:xfrm>
            <a:off x="8528021" y="2204864"/>
            <a:ext cx="304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Need to separate the logic from actions</a:t>
            </a:r>
          </a:p>
        </p:txBody>
      </p:sp>
    </p:spTree>
    <p:extLst>
      <p:ext uri="{BB962C8B-B14F-4D97-AF65-F5344CB8AC3E}">
        <p14:creationId xmlns:p14="http://schemas.microsoft.com/office/powerpoint/2010/main" val="31050741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640A-D5D2-1712-B423-4F985284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</a:t>
            </a:r>
            <a:r>
              <a:rPr lang="en-US" dirty="0" err="1"/>
              <a:t>enum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FFE7E-E224-EAE1-5975-05BB89517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556792"/>
            <a:ext cx="6336704" cy="4206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78034-B0EE-325A-4C22-EB2A7F62CDE9}"/>
              </a:ext>
            </a:extLst>
          </p:cNvPr>
          <p:cNvSpPr txBox="1"/>
          <p:nvPr/>
        </p:nvSpPr>
        <p:spPr>
          <a:xfrm>
            <a:off x="7392144" y="2232942"/>
            <a:ext cx="371768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Nothing knows about the </a:t>
            </a:r>
            <a:r>
              <a:rPr lang="en-US" sz="2000" dirty="0" err="1">
                <a:solidFill>
                  <a:schemeClr val="tx2"/>
                </a:solidFill>
              </a:rPr>
              <a:t>enum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8EEE5CD-CB63-3F2B-E894-47970E7FC9C7}"/>
              </a:ext>
            </a:extLst>
          </p:cNvPr>
          <p:cNvSpPr/>
          <p:nvPr/>
        </p:nvSpPr>
        <p:spPr>
          <a:xfrm rot="11029325">
            <a:off x="6564052" y="2466184"/>
            <a:ext cx="1224136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4DAC1-2B62-DFFE-247A-BB3A24611C7A}"/>
              </a:ext>
            </a:extLst>
          </p:cNvPr>
          <p:cNvSpPr txBox="1"/>
          <p:nvPr/>
        </p:nvSpPr>
        <p:spPr>
          <a:xfrm>
            <a:off x="1343472" y="5793800"/>
            <a:ext cx="857780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Turnstile is now abstract so can have different implementations depending on different types of </a:t>
            </a:r>
            <a:r>
              <a:rPr lang="en-US" sz="2000" dirty="0" err="1">
                <a:solidFill>
                  <a:schemeClr val="tx2"/>
                </a:solidFill>
              </a:rPr>
              <a:t>turnstyle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8C7A242-44D1-AB9C-4160-661DEE561805}"/>
              </a:ext>
            </a:extLst>
          </p:cNvPr>
          <p:cNvSpPr/>
          <p:nvPr/>
        </p:nvSpPr>
        <p:spPr>
          <a:xfrm rot="15629716">
            <a:off x="1195604" y="5229581"/>
            <a:ext cx="718812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84201191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12EB0-7BFB-4A8F-B651-9E26141F3657}"/>
              </a:ext>
            </a:extLst>
          </p:cNvPr>
          <p:cNvSpPr txBox="1"/>
          <p:nvPr/>
        </p:nvSpPr>
        <p:spPr>
          <a:xfrm>
            <a:off x="1631504" y="1628800"/>
            <a:ext cx="6016262" cy="3139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A finite state machine is a machine with a finite number of states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99A66-1A72-2711-F9ED-23D39FA66AA0}"/>
              </a:ext>
            </a:extLst>
          </p:cNvPr>
          <p:cNvSpPr txBox="1"/>
          <p:nvPr/>
        </p:nvSpPr>
        <p:spPr>
          <a:xfrm>
            <a:off x="1630016" y="2420888"/>
            <a:ext cx="7459350" cy="5355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All computers have a finite number of states, therefore all computer programs are finite state machines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C1A8BF-65AC-F5B0-E401-BC0958597B23}"/>
              </a:ext>
            </a:extLst>
          </p:cNvPr>
          <p:cNvSpPr txBox="1"/>
          <p:nvPr/>
        </p:nvSpPr>
        <p:spPr>
          <a:xfrm>
            <a:off x="1630016" y="3789040"/>
            <a:ext cx="9578552" cy="646331"/>
          </a:xfrm>
          <a:prstGeom prst="rect">
            <a:avLst/>
          </a:prstGeom>
          <a:solidFill>
            <a:srgbClr val="FF85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941651"/>
                </a:solidFill>
              </a:rPr>
              <a:t>GUIs are good examples of where it can be useful to model the program as a finite state machine – </a:t>
            </a:r>
            <a:r>
              <a:rPr lang="en-US" sz="2000" dirty="0" err="1">
                <a:solidFill>
                  <a:srgbClr val="941651"/>
                </a:solidFill>
                <a:highlight>
                  <a:srgbClr val="FFFF00"/>
                </a:highlight>
              </a:rPr>
              <a:t>Intellij</a:t>
            </a:r>
            <a:r>
              <a:rPr lang="en-US" sz="2000" dirty="0">
                <a:solidFill>
                  <a:srgbClr val="941651"/>
                </a:solidFill>
                <a:highlight>
                  <a:srgbClr val="FFFF00"/>
                </a:highlight>
              </a:rPr>
              <a:t> – e.g. edit and refactor – greyed out menus</a:t>
            </a:r>
          </a:p>
        </p:txBody>
      </p:sp>
    </p:spTree>
    <p:extLst>
      <p:ext uri="{BB962C8B-B14F-4D97-AF65-F5344CB8AC3E}">
        <p14:creationId xmlns:p14="http://schemas.microsoft.com/office/powerpoint/2010/main" val="41694655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2C47-449D-EABA-343B-F0FB9926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Pattern – The Turnstile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321AC-326E-41A0-BD0D-D2BD00B58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916832"/>
            <a:ext cx="6411429" cy="2808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D9F06-EF8A-D5AD-9864-DDC91CE00255}"/>
              </a:ext>
            </a:extLst>
          </p:cNvPr>
          <p:cNvSpPr txBox="1"/>
          <p:nvPr/>
        </p:nvSpPr>
        <p:spPr>
          <a:xfrm>
            <a:off x="5277409" y="332098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FF0000"/>
                </a:solidFill>
              </a:rPr>
              <a:t>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D0E6A-D981-1222-609F-65AB9AC66A9D}"/>
              </a:ext>
            </a:extLst>
          </p:cNvPr>
          <p:cNvSpPr txBox="1"/>
          <p:nvPr/>
        </p:nvSpPr>
        <p:spPr>
          <a:xfrm>
            <a:off x="2423592" y="34290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FF0000"/>
                </a:solidFill>
              </a:rPr>
              <a:t>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7C43B-C387-FB32-DA63-CE483127D910}"/>
              </a:ext>
            </a:extLst>
          </p:cNvPr>
          <p:cNvSpPr txBox="1"/>
          <p:nvPr/>
        </p:nvSpPr>
        <p:spPr>
          <a:xfrm>
            <a:off x="3578978" y="1553450"/>
            <a:ext cx="107632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Transition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F44FC-3EC7-160A-3E38-D5148C41C203}"/>
              </a:ext>
            </a:extLst>
          </p:cNvPr>
          <p:cNvSpPr txBox="1"/>
          <p:nvPr/>
        </p:nvSpPr>
        <p:spPr>
          <a:xfrm>
            <a:off x="3723602" y="3613666"/>
            <a:ext cx="107632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Transition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807451-2FB8-DA9D-F46C-F54552E9EBE9}"/>
              </a:ext>
            </a:extLst>
          </p:cNvPr>
          <p:cNvSpPr txBox="1"/>
          <p:nvPr/>
        </p:nvSpPr>
        <p:spPr>
          <a:xfrm>
            <a:off x="1199456" y="2132856"/>
            <a:ext cx="107632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Transition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F1E1C-6D69-E6F4-6069-2C0F3F05143D}"/>
              </a:ext>
            </a:extLst>
          </p:cNvPr>
          <p:cNvSpPr txBox="1"/>
          <p:nvPr/>
        </p:nvSpPr>
        <p:spPr>
          <a:xfrm>
            <a:off x="6096000" y="1916832"/>
            <a:ext cx="107632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Transition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3518E-0F23-57F0-CC15-FD8357661F6F}"/>
              </a:ext>
            </a:extLst>
          </p:cNvPr>
          <p:cNvSpPr txBox="1"/>
          <p:nvPr/>
        </p:nvSpPr>
        <p:spPr>
          <a:xfrm>
            <a:off x="6502441" y="4221088"/>
            <a:ext cx="75373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7E79"/>
                </a:solidFill>
              </a:rPr>
              <a:t>Action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8361D9-DD84-6F12-C8CB-81F1DB234CD3}"/>
              </a:ext>
            </a:extLst>
          </p:cNvPr>
          <p:cNvSpPr txBox="1"/>
          <p:nvPr/>
        </p:nvSpPr>
        <p:spPr>
          <a:xfrm>
            <a:off x="3901566" y="4537360"/>
            <a:ext cx="75373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7E79"/>
                </a:solidFill>
              </a:rPr>
              <a:t>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095735-5EC3-C4ED-7098-9F14CAFBF543}"/>
              </a:ext>
            </a:extLst>
          </p:cNvPr>
          <p:cNvSpPr txBox="1"/>
          <p:nvPr/>
        </p:nvSpPr>
        <p:spPr>
          <a:xfrm>
            <a:off x="3740272" y="2510214"/>
            <a:ext cx="75373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7E79"/>
                </a:solidFill>
              </a:rPr>
              <a:t>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ACDDFA-1909-0DFE-BB0E-A4AA7AC9D3DF}"/>
              </a:ext>
            </a:extLst>
          </p:cNvPr>
          <p:cNvSpPr txBox="1"/>
          <p:nvPr/>
        </p:nvSpPr>
        <p:spPr>
          <a:xfrm>
            <a:off x="1360750" y="4105307"/>
            <a:ext cx="75373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7E79"/>
                </a:solidFill>
              </a:rPr>
              <a:t>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C8335-2248-8D1E-AF91-D0ACE50247E5}"/>
              </a:ext>
            </a:extLst>
          </p:cNvPr>
          <p:cNvSpPr txBox="1"/>
          <p:nvPr/>
        </p:nvSpPr>
        <p:spPr>
          <a:xfrm>
            <a:off x="2813893" y="1250008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The State Diagram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D8FA95-A1D1-B557-F99C-3FB98356A26A}"/>
              </a:ext>
            </a:extLst>
          </p:cNvPr>
          <p:cNvSpPr txBox="1"/>
          <p:nvPr/>
        </p:nvSpPr>
        <p:spPr>
          <a:xfrm>
            <a:off x="8184232" y="1916832"/>
            <a:ext cx="3672488" cy="15081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7030A0"/>
                </a:solidFill>
              </a:rPr>
              <a:t>Given:</a:t>
            </a:r>
            <a:r>
              <a:rPr lang="en-US" sz="2000" dirty="0">
                <a:solidFill>
                  <a:schemeClr val="tx2"/>
                </a:solidFill>
              </a:rPr>
              <a:t> The Turnstile is locked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7030A0"/>
                </a:solidFill>
              </a:rPr>
              <a:t>When:</a:t>
            </a:r>
            <a:r>
              <a:rPr lang="en-US" sz="2000" dirty="0">
                <a:solidFill>
                  <a:schemeClr val="tx2"/>
                </a:solidFill>
              </a:rPr>
              <a:t> A coin is inserted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7030A0"/>
                </a:solidFill>
              </a:rPr>
              <a:t>Then:</a:t>
            </a:r>
            <a:r>
              <a:rPr lang="en-US" sz="2000" dirty="0">
                <a:solidFill>
                  <a:schemeClr val="tx2"/>
                </a:solidFill>
              </a:rPr>
              <a:t> The Turnstile will go to the locked state</a:t>
            </a:r>
          </a:p>
        </p:txBody>
      </p:sp>
    </p:spTree>
    <p:extLst>
      <p:ext uri="{BB962C8B-B14F-4D97-AF65-F5344CB8AC3E}">
        <p14:creationId xmlns:p14="http://schemas.microsoft.com/office/powerpoint/2010/main" val="14264370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02D5-517B-A7DC-FDCD-8A3006FA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State Machine(FSM) – What and How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B81CA-DF6F-454B-24D0-121C501C3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73200"/>
            <a:ext cx="7670800" cy="195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439A7-1EF4-275D-52FE-0EFA4B8E8EF4}"/>
              </a:ext>
            </a:extLst>
          </p:cNvPr>
          <p:cNvSpPr txBox="1"/>
          <p:nvPr/>
        </p:nvSpPr>
        <p:spPr>
          <a:xfrm>
            <a:off x="767408" y="3789040"/>
            <a:ext cx="10297224" cy="646331"/>
          </a:xfrm>
          <a:prstGeom prst="rect">
            <a:avLst/>
          </a:prstGeom>
          <a:solidFill>
            <a:srgbClr val="76D6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events and actions are what is being controlled – the FSM and the Turnstile can be kept completely separate from one another.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DCB8A-FB5D-70DF-AC49-744D6923E935}"/>
              </a:ext>
            </a:extLst>
          </p:cNvPr>
          <p:cNvSpPr txBox="1"/>
          <p:nvPr/>
        </p:nvSpPr>
        <p:spPr>
          <a:xfrm>
            <a:off x="1919536" y="4795411"/>
            <a:ext cx="760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  <a:highlight>
                  <a:srgbClr val="FFFF00"/>
                </a:highlight>
              </a:rPr>
              <a:t>Separation of What from How – is critical to good software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C5B01-0A20-7352-1A16-0BB0BC6DC619}"/>
              </a:ext>
            </a:extLst>
          </p:cNvPr>
          <p:cNvSpPr txBox="1"/>
          <p:nvPr/>
        </p:nvSpPr>
        <p:spPr>
          <a:xfrm>
            <a:off x="983432" y="5448583"/>
            <a:ext cx="9981531" cy="535531"/>
          </a:xfrm>
          <a:prstGeom prst="rect">
            <a:avLst/>
          </a:prstGeom>
          <a:solidFill>
            <a:srgbClr val="8EFA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Failure to separate the what from the how leads to fragile software design – we previously talked about separating high-level policy from low level implementations – </a:t>
            </a:r>
            <a:r>
              <a:rPr lang="en-US" sz="1600" b="1" dirty="0">
                <a:solidFill>
                  <a:srgbClr val="941651"/>
                </a:solidFill>
              </a:rPr>
              <a:t>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40593065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C725-98CC-DA74-24BA-BF0D75C5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– Initial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D4486-7A71-4017-F721-3960A4325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556792"/>
            <a:ext cx="7772400" cy="4394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5766A5-2AB3-E4D3-9D88-86C8470F6805}"/>
              </a:ext>
            </a:extLst>
          </p:cNvPr>
          <p:cNvSpPr txBox="1"/>
          <p:nvPr/>
        </p:nvSpPr>
        <p:spPr>
          <a:xfrm>
            <a:off x="1271464" y="1772816"/>
            <a:ext cx="1951175" cy="313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Initial Pseudo State</a:t>
            </a:r>
          </a:p>
        </p:txBody>
      </p:sp>
    </p:spTree>
    <p:extLst>
      <p:ext uri="{BB962C8B-B14F-4D97-AF65-F5344CB8AC3E}">
        <p14:creationId xmlns:p14="http://schemas.microsoft.com/office/powerpoint/2010/main" val="20792796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FFA0-76B3-B705-829F-FD575DA5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the turnstile is switched 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9A8D2-4E60-0DA3-6D51-9AB9986A6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628801"/>
            <a:ext cx="4117163" cy="2160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2D9DF7-F971-1156-CA48-A88150BE27CC}"/>
              </a:ext>
            </a:extLst>
          </p:cNvPr>
          <p:cNvSpPr txBox="1"/>
          <p:nvPr/>
        </p:nvSpPr>
        <p:spPr>
          <a:xfrm>
            <a:off x="1415480" y="3964082"/>
            <a:ext cx="1915909" cy="313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Final Pseudo 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4F0AF8-9698-07C6-960D-64F7C7E0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936721" cy="2626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DD0801-5232-1584-3DBB-909E66616676}"/>
              </a:ext>
            </a:extLst>
          </p:cNvPr>
          <p:cNvSpPr txBox="1"/>
          <p:nvPr/>
        </p:nvSpPr>
        <p:spPr>
          <a:xfrm>
            <a:off x="5575144" y="3055228"/>
            <a:ext cx="5978431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1"/>
                </a:solidFill>
              </a:rPr>
              <a:t>The canonical form – The State Transition Diagram</a:t>
            </a:r>
          </a:p>
        </p:txBody>
      </p:sp>
    </p:spTree>
    <p:extLst>
      <p:ext uri="{BB962C8B-B14F-4D97-AF65-F5344CB8AC3E}">
        <p14:creationId xmlns:p14="http://schemas.microsoft.com/office/powerpoint/2010/main" val="15480931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FFA0-76B3-B705-829F-FD575DA5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Transition 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6CFBF-5080-0B98-DCEF-B78592BFE38A}"/>
              </a:ext>
            </a:extLst>
          </p:cNvPr>
          <p:cNvSpPr txBox="1"/>
          <p:nvPr/>
        </p:nvSpPr>
        <p:spPr>
          <a:xfrm>
            <a:off x="367824" y="2348880"/>
            <a:ext cx="1025261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Given in </a:t>
            </a:r>
            <a:r>
              <a:rPr lang="en-US" sz="1600" dirty="0">
                <a:solidFill>
                  <a:srgbClr val="FF0000"/>
                </a:solidFill>
              </a:rPr>
              <a:t>Locked</a:t>
            </a:r>
            <a:r>
              <a:rPr lang="en-US" sz="1600" dirty="0">
                <a:solidFill>
                  <a:schemeClr val="tx2"/>
                </a:solidFill>
              </a:rPr>
              <a:t> state When receive </a:t>
            </a:r>
            <a:r>
              <a:rPr lang="en-US" sz="1600" dirty="0">
                <a:solidFill>
                  <a:srgbClr val="FF0000"/>
                </a:solidFill>
              </a:rPr>
              <a:t>Coin</a:t>
            </a:r>
            <a:r>
              <a:rPr lang="en-US" sz="1600" dirty="0">
                <a:solidFill>
                  <a:schemeClr val="tx2"/>
                </a:solidFill>
              </a:rPr>
              <a:t> event Then transitions to </a:t>
            </a:r>
            <a:r>
              <a:rPr lang="en-US" sz="1600" dirty="0">
                <a:solidFill>
                  <a:srgbClr val="FF0000"/>
                </a:solidFill>
              </a:rPr>
              <a:t>Unlocked</a:t>
            </a:r>
            <a:r>
              <a:rPr lang="en-US" sz="1600" dirty="0">
                <a:solidFill>
                  <a:schemeClr val="tx2"/>
                </a:solidFill>
              </a:rPr>
              <a:t> state by performing </a:t>
            </a:r>
            <a:r>
              <a:rPr lang="en-US" sz="1600" dirty="0">
                <a:solidFill>
                  <a:srgbClr val="FF0000"/>
                </a:solidFill>
              </a:rPr>
              <a:t>unlock</a:t>
            </a:r>
            <a:r>
              <a:rPr lang="en-US" sz="1600" dirty="0">
                <a:solidFill>
                  <a:schemeClr val="tx2"/>
                </a:solidFill>
              </a:rPr>
              <a:t> action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BB44A-3E48-A3B6-345A-77DCB79A2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369" y="708947"/>
            <a:ext cx="3415207" cy="1495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E6B8F-C039-774D-31DD-CABDC1BE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824340"/>
            <a:ext cx="7772400" cy="36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66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A182-7198-D634-75FA-72AC92BC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– Let’s implement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4FEF8-D752-7EFE-80F9-BCC5DCEBF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764703"/>
            <a:ext cx="5184576" cy="5890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BE270-9416-D19C-188A-277688295D5F}"/>
              </a:ext>
            </a:extLst>
          </p:cNvPr>
          <p:cNvSpPr txBox="1"/>
          <p:nvPr/>
        </p:nvSpPr>
        <p:spPr>
          <a:xfrm>
            <a:off x="911424" y="2996952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0070C0"/>
                </a:solidFill>
              </a:rPr>
              <a:t>Easy… but we only have 4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A6094-2E69-EE4E-56F3-B42EA2E817E2}"/>
              </a:ext>
            </a:extLst>
          </p:cNvPr>
          <p:cNvSpPr txBox="1"/>
          <p:nvPr/>
        </p:nvSpPr>
        <p:spPr>
          <a:xfrm>
            <a:off x="1127448" y="1916832"/>
            <a:ext cx="2863284" cy="369332"/>
          </a:xfrm>
          <a:prstGeom prst="rect">
            <a:avLst/>
          </a:prstGeom>
          <a:solidFill>
            <a:srgbClr val="8EFA00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941651"/>
                </a:solidFill>
              </a:rPr>
              <a:t>The nested switch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9C69B-653A-C06E-7DF5-03DC1B2BB134}"/>
              </a:ext>
            </a:extLst>
          </p:cNvPr>
          <p:cNvSpPr txBox="1"/>
          <p:nvPr/>
        </p:nvSpPr>
        <p:spPr>
          <a:xfrm>
            <a:off x="3647648" y="4221088"/>
            <a:ext cx="118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FF85FF"/>
                </a:solidFill>
              </a:rPr>
              <a:t>Very fast</a:t>
            </a:r>
          </a:p>
        </p:txBody>
      </p:sp>
    </p:spTree>
    <p:extLst>
      <p:ext uri="{BB962C8B-B14F-4D97-AF65-F5344CB8AC3E}">
        <p14:creationId xmlns:p14="http://schemas.microsoft.com/office/powerpoint/2010/main" val="41763321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A182-7198-D634-75FA-72AC92BC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FSM – Let’s implement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A6094-2E69-EE4E-56F3-B42EA2E817E2}"/>
              </a:ext>
            </a:extLst>
          </p:cNvPr>
          <p:cNvSpPr txBox="1"/>
          <p:nvPr/>
        </p:nvSpPr>
        <p:spPr>
          <a:xfrm>
            <a:off x="1313699" y="3928410"/>
            <a:ext cx="1253869" cy="369332"/>
          </a:xfrm>
          <a:prstGeom prst="rect">
            <a:avLst/>
          </a:prstGeom>
          <a:solidFill>
            <a:srgbClr val="8EFA00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941651"/>
                </a:solidFill>
              </a:rPr>
              <a:t>The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B94EC-3236-0BD6-468D-352CE873C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1285524"/>
            <a:ext cx="7085340" cy="5370985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8531BC2-2602-BF96-5609-F244A66454B2}"/>
              </a:ext>
            </a:extLst>
          </p:cNvPr>
          <p:cNvSpPr/>
          <p:nvPr/>
        </p:nvSpPr>
        <p:spPr>
          <a:xfrm>
            <a:off x="2999656" y="3861048"/>
            <a:ext cx="1584176" cy="5040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39749-32FE-5CEB-B99A-95980C15887E}"/>
              </a:ext>
            </a:extLst>
          </p:cNvPr>
          <p:cNvSpPr txBox="1"/>
          <p:nvPr/>
        </p:nvSpPr>
        <p:spPr>
          <a:xfrm>
            <a:off x="1559496" y="5013176"/>
            <a:ext cx="288032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Search through all transitions before finding the correct one</a:t>
            </a:r>
          </a:p>
        </p:txBody>
      </p:sp>
    </p:spTree>
    <p:extLst>
      <p:ext uri="{BB962C8B-B14F-4D97-AF65-F5344CB8AC3E}">
        <p14:creationId xmlns:p14="http://schemas.microsoft.com/office/powerpoint/2010/main" val="80349479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2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36974</TotalTime>
  <Words>368</Words>
  <Application>Microsoft Macintosh PowerPoint</Application>
  <PresentationFormat>Widescreen</PresentationFormat>
  <Paragraphs>55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DFS</vt:lpstr>
      <vt:lpstr>28 – Clean Code – Design Patterns – Finite State Machines and State Patterns</vt:lpstr>
      <vt:lpstr>Finite State Machines</vt:lpstr>
      <vt:lpstr>State Pattern – The Turnstile</vt:lpstr>
      <vt:lpstr>Finite State Machine(FSM) – What and How</vt:lpstr>
      <vt:lpstr>FSM – Initial State</vt:lpstr>
      <vt:lpstr>What happens when the turnstile is switched off?</vt:lpstr>
      <vt:lpstr>The State Transition Table</vt:lpstr>
      <vt:lpstr>FSM – Let’s implement it</vt:lpstr>
      <vt:lpstr>FSM – Let’s implement it</vt:lpstr>
      <vt:lpstr>FSM – Let’s implement it</vt:lpstr>
      <vt:lpstr>The State Pattern</vt:lpstr>
      <vt:lpstr>Coupling</vt:lpstr>
      <vt:lpstr>Using an enum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85</cp:revision>
  <dcterms:created xsi:type="dcterms:W3CDTF">2022-08-24T15:23:13Z</dcterms:created>
  <dcterms:modified xsi:type="dcterms:W3CDTF">2023-01-28T17:00:13Z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